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40" r:id="rId1"/>
  </p:sldMasterIdLst>
  <p:notesMasterIdLst>
    <p:notesMasterId r:id="rId14"/>
  </p:notesMasterIdLst>
  <p:handoutMasterIdLst>
    <p:handoutMasterId r:id="rId15"/>
  </p:handoutMasterIdLst>
  <p:sldIdLst>
    <p:sldId id="291" r:id="rId2"/>
    <p:sldId id="261" r:id="rId3"/>
    <p:sldId id="260" r:id="rId4"/>
    <p:sldId id="275" r:id="rId5"/>
    <p:sldId id="265" r:id="rId6"/>
    <p:sldId id="287" r:id="rId7"/>
    <p:sldId id="302" r:id="rId8"/>
    <p:sldId id="303" r:id="rId9"/>
    <p:sldId id="294" r:id="rId10"/>
    <p:sldId id="296" r:id="rId11"/>
    <p:sldId id="298" r:id="rId12"/>
    <p:sldId id="300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559"/>
    <p:restoredTop sz="94071"/>
  </p:normalViewPr>
  <p:slideViewPr>
    <p:cSldViewPr snapToGrid="0" snapToObjects="1">
      <p:cViewPr varScale="1">
        <p:scale>
          <a:sx n="80" d="100"/>
          <a:sy n="80" d="100"/>
        </p:scale>
        <p:origin x="216" y="6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38" Type="http://schemas.microsoft.com/office/2015/10/relationships/revisionInfo" Target="revisionInfo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handoutMaster" Target="handoutMasters/handoutMaster1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2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36DE61-F8D3-604D-BE5D-A2AD3E35ACB7}" type="datetimeFigureOut">
              <a:rPr lang="en-US" smtClean="0"/>
              <a:t>10/18/17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DA98CF-8574-3648-8335-3197ACFBE5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62004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2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51EDDC-D259-4948-84B8-11DCBB66D19E}" type="datetimeFigureOut">
              <a:rPr lang="en-US" smtClean="0"/>
              <a:t>10/18/17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18BEF4-2B0F-3F41-8FA8-D9CCEA5D28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4385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10/18/17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10/18/17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10/18/17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10/18/17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10/18/17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10/18/17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10/18/17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10/18/17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10/18/17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10/18/17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10/18/17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dirty="0"/>
              <a:pPr/>
              <a:t>10/18/17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4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2D096E9-F7D6-44C6-8BCD-F770A7520F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K-means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b="1" dirty="0"/>
              <a:t>K-means Clustering</a:t>
            </a:r>
          </a:p>
          <a:p>
            <a:pPr marL="845820" lvl="1" indent="-342900">
              <a:buAutoNum type="arabicPeriod"/>
            </a:pPr>
            <a:r>
              <a:rPr lang="en-US" sz="2400" dirty="0"/>
              <a:t>Specify the number of clusters (K). </a:t>
            </a:r>
          </a:p>
          <a:p>
            <a:pPr marL="845820" lvl="1" indent="-342900">
              <a:buAutoNum type="arabicPeriod"/>
            </a:pPr>
            <a:endParaRPr lang="en-US" sz="2400" dirty="0"/>
          </a:p>
          <a:p>
            <a:pPr marL="845820" lvl="1" indent="-342900">
              <a:buAutoNum type="arabicPeriod"/>
            </a:pPr>
            <a:r>
              <a:rPr lang="en-US" sz="2400" dirty="0"/>
              <a:t>Define what is </a:t>
            </a:r>
            <a:r>
              <a:rPr lang="en-US" sz="2400" b="1" dirty="0"/>
              <a:t>similar</a:t>
            </a:r>
            <a:r>
              <a:rPr lang="en-US" sz="2400" dirty="0"/>
              <a:t> or </a:t>
            </a:r>
            <a:r>
              <a:rPr lang="en-US" sz="2400" b="1" dirty="0"/>
              <a:t>dissimilar </a:t>
            </a:r>
          </a:p>
          <a:p>
            <a:pPr lvl="2">
              <a:buFont typeface="Wingdings" panose="05000000000000000000" pitchFamily="2" charset="2"/>
              <a:buChar char="à"/>
            </a:pPr>
            <a:r>
              <a:rPr lang="en-US" sz="2000" b="1" dirty="0">
                <a:sym typeface="Wingdings" panose="05000000000000000000" pitchFamily="2" charset="2"/>
              </a:rPr>
              <a:t> </a:t>
            </a:r>
            <a:r>
              <a:rPr lang="en-US" sz="2000" b="1" dirty="0"/>
              <a:t>Euclidean</a:t>
            </a:r>
            <a:r>
              <a:rPr lang="en-US" sz="2000" dirty="0"/>
              <a:t> </a:t>
            </a:r>
            <a:r>
              <a:rPr lang="en-US" sz="2000" b="1" dirty="0" smtClean="0">
                <a:sym typeface="Wingdings" panose="05000000000000000000" pitchFamily="2" charset="2"/>
              </a:rPr>
              <a:t>Distance</a:t>
            </a:r>
            <a:r>
              <a:rPr lang="en-US" sz="2000" b="1" dirty="0">
                <a:sym typeface="Wingdings" panose="05000000000000000000" pitchFamily="2" charset="2"/>
              </a:rPr>
              <a:t>!</a:t>
            </a:r>
            <a:r>
              <a:rPr lang="en-US" sz="2000" dirty="0"/>
              <a:t> </a:t>
            </a:r>
            <a:r>
              <a:rPr lang="en-US" dirty="0"/>
              <a:t>	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3668" y="3039417"/>
            <a:ext cx="5486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744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Jan. 2017 </a:t>
            </a:r>
            <a:r>
              <a:rPr lang="en-US" dirty="0"/>
              <a:t>~</a:t>
            </a:r>
            <a:br>
              <a:rPr lang="en-US" dirty="0"/>
            </a:br>
            <a:r>
              <a:rPr lang="en-US" dirty="0" smtClean="0"/>
              <a:t>Mar. 2017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1660" y="864108"/>
            <a:ext cx="6630416" cy="5197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8310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Apr. 2017 ~ </a:t>
            </a:r>
            <a:br>
              <a:rPr lang="en-US" dirty="0" smtClean="0"/>
            </a:br>
            <a:r>
              <a:rPr lang="en-US" dirty="0" smtClean="0"/>
              <a:t>Jun. 2017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1660" y="864108"/>
            <a:ext cx="6630416" cy="5197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467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Jul. 2017 ~</a:t>
            </a:r>
            <a:br>
              <a:rPr lang="en-US" dirty="0" smtClean="0"/>
            </a:br>
            <a:r>
              <a:rPr lang="en-US" dirty="0" smtClean="0"/>
              <a:t>Sep. 2017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1660" y="864108"/>
            <a:ext cx="6630416" cy="5197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8187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698E4A9-574B-4308-8DF4-7EFA86D31D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 </a:t>
            </a:r>
            <a:r>
              <a:rPr lang="en-US" dirty="0"/>
              <a:t>for (Dis)similarity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xmlns:a14="http://schemas.microsoft.com/office/drawing/2010/main" xmlns:mc="http://schemas.openxmlformats.org/markup-compatibility/2006" id="{03C3E1E2-8740-432C-9DE2-1BC723D8E2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Euclidean </a:t>
            </a:r>
            <a:r>
              <a:rPr lang="en-US" sz="2800" dirty="0" smtClean="0"/>
              <a:t>Distance</a:t>
            </a:r>
          </a:p>
          <a:p>
            <a:pPr lvl="1"/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1702" y="1501149"/>
            <a:ext cx="3090332" cy="53794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8339" y="2016832"/>
            <a:ext cx="4337058" cy="8652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4633" y="3026316"/>
            <a:ext cx="528447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878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2D096E9-F7D6-44C6-8BCD-F770A7520F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K-means</a:t>
            </a:r>
            <a:br>
              <a:rPr lang="en-US" dirty="0"/>
            </a:br>
            <a:r>
              <a:rPr lang="en-US" dirty="0" smtClean="0"/>
              <a:t>Algorithm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4668" y="376428"/>
            <a:ext cx="7620000" cy="6096000"/>
          </a:xfrm>
        </p:spPr>
      </p:pic>
    </p:spTree>
    <p:extLst>
      <p:ext uri="{BB962C8B-B14F-4D97-AF65-F5344CB8AC3E}">
        <p14:creationId xmlns:p14="http://schemas.microsoft.com/office/powerpoint/2010/main" val="2420926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75901B5-5C27-436D-9280-A23343245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/>
            </a:r>
            <a:br>
              <a:rPr lang="en-US" dirty="0"/>
            </a:br>
            <a:r>
              <a:rPr lang="en-US" dirty="0"/>
              <a:t>Finding the best k </a:t>
            </a:r>
            <a:r>
              <a:rPr lang="en-US" b="1" dirty="0"/>
              <a:t/>
            </a: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F63A32D2-23AD-4B08-9383-BB6FF1FE6F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78029" y="864108"/>
            <a:ext cx="8128959" cy="512064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b="1" dirty="0"/>
              <a:t>TOTAL</a:t>
            </a:r>
            <a:r>
              <a:rPr lang="en-US" sz="2200" dirty="0"/>
              <a:t> Sum of Squares = </a:t>
            </a:r>
            <a:r>
              <a:rPr lang="en-US" sz="2200" b="1" dirty="0"/>
              <a:t>WITHIN</a:t>
            </a:r>
            <a:r>
              <a:rPr lang="en-US" sz="2200" dirty="0"/>
              <a:t> </a:t>
            </a:r>
            <a:r>
              <a:rPr lang="en-US" sz="2200" dirty="0" smtClean="0"/>
              <a:t>Groups </a:t>
            </a:r>
            <a:r>
              <a:rPr lang="en-US" sz="2200" dirty="0"/>
              <a:t>SS + </a:t>
            </a:r>
            <a:r>
              <a:rPr lang="en-US" sz="2200" b="1" dirty="0"/>
              <a:t>BETWEEN</a:t>
            </a:r>
            <a:r>
              <a:rPr lang="en-US" sz="2200" dirty="0"/>
              <a:t> Groups SS</a:t>
            </a:r>
          </a:p>
          <a:p>
            <a:pPr marL="502920" lvl="1" indent="0">
              <a:buNone/>
            </a:pPr>
            <a:r>
              <a:rPr lang="en-US" sz="2000" dirty="0"/>
              <a:t>     (</a:t>
            </a:r>
            <a:r>
              <a:rPr lang="en-US" sz="2000" b="1" dirty="0"/>
              <a:t>TOTAL</a:t>
            </a:r>
            <a:r>
              <a:rPr lang="en-US" sz="2000" dirty="0"/>
              <a:t> variance =  </a:t>
            </a:r>
            <a:r>
              <a:rPr lang="en-US" sz="2000" b="1" dirty="0"/>
              <a:t>WITHIN</a:t>
            </a:r>
            <a:r>
              <a:rPr lang="en-US" sz="2000" dirty="0"/>
              <a:t> variance + </a:t>
            </a:r>
            <a:r>
              <a:rPr lang="en-US" sz="2000" b="1" dirty="0"/>
              <a:t>BETWEEN</a:t>
            </a:r>
            <a:r>
              <a:rPr lang="en-US" sz="2000" dirty="0"/>
              <a:t> variance</a:t>
            </a:r>
            <a:r>
              <a:rPr lang="en-US" sz="2000" dirty="0" smtClean="0"/>
              <a:t>)</a:t>
            </a:r>
            <a:endParaRPr lang="en-US" sz="2000" dirty="0" smtClean="0"/>
          </a:p>
          <a:p>
            <a:pPr marL="845820" lvl="1" indent="-342900">
              <a:buFont typeface="+mj-lt"/>
              <a:buAutoNum type="arabicPeriod" startAt="2"/>
            </a:pPr>
            <a:endParaRPr lang="en-US" dirty="0" smtClean="0"/>
          </a:p>
          <a:p>
            <a:pPr marL="845820" lvl="1" indent="-342900">
              <a:buFont typeface="+mj-lt"/>
              <a:buAutoNum type="arabicPeriod" startAt="2"/>
            </a:pPr>
            <a:endParaRPr lang="en-US" dirty="0"/>
          </a:p>
          <a:p>
            <a:pPr marL="845820" lvl="1" indent="-342900">
              <a:buFont typeface="+mj-lt"/>
              <a:buAutoNum type="arabicPeriod" startAt="2"/>
            </a:pPr>
            <a:endParaRPr lang="en-US" dirty="0"/>
          </a:p>
          <a:p>
            <a:pPr marL="845820" lvl="1" indent="-342900">
              <a:buFont typeface="+mj-lt"/>
              <a:buAutoNum type="arabicPeriod" startAt="2"/>
            </a:pPr>
            <a:endParaRPr lang="en-US" dirty="0" smtClean="0"/>
          </a:p>
          <a:p>
            <a:pPr marL="845820" lvl="1" indent="-342900">
              <a:buFont typeface="+mj-lt"/>
              <a:buAutoNum type="arabicPeriod" startAt="2"/>
            </a:pPr>
            <a:endParaRPr lang="en-US" dirty="0"/>
          </a:p>
          <a:p>
            <a:pPr marL="845820" lvl="1" indent="-342900">
              <a:buFont typeface="+mj-lt"/>
              <a:buAutoNum type="arabicPeriod" startAt="2"/>
            </a:pPr>
            <a:endParaRPr lang="en-US" dirty="0" smtClean="0"/>
          </a:p>
          <a:p>
            <a:pPr marL="845820" lvl="1" indent="-342900">
              <a:buFont typeface="+mj-lt"/>
              <a:buAutoNum type="arabicPeriod" startAt="2"/>
            </a:pPr>
            <a:endParaRPr lang="en-US" dirty="0" smtClean="0"/>
          </a:p>
          <a:p>
            <a:pPr marL="845820" lvl="1" indent="-342900">
              <a:buFont typeface="+mj-lt"/>
              <a:buAutoNum type="arabicPeriod" startAt="2"/>
            </a:pPr>
            <a:endParaRPr lang="en-US" dirty="0"/>
          </a:p>
          <a:p>
            <a:pPr marL="845820" lvl="1" indent="-342900">
              <a:buFont typeface="+mj-lt"/>
              <a:buAutoNum type="arabicPeriod" startAt="2"/>
            </a:pPr>
            <a:endParaRPr lang="en-US" dirty="0" smtClean="0"/>
          </a:p>
          <a:p>
            <a:pPr marL="845820" lvl="1" indent="-342900">
              <a:buFont typeface="+mj-lt"/>
              <a:buAutoNum type="arabicPeriod" startAt="2"/>
            </a:pPr>
            <a:endParaRPr lang="en-US" dirty="0"/>
          </a:p>
          <a:p>
            <a:pPr marL="502920" lvl="1" indent="0">
              <a:buNone/>
            </a:pPr>
            <a:endParaRPr lang="en-US" dirty="0" smtClean="0"/>
          </a:p>
          <a:p>
            <a:pPr marL="845820" lvl="1" indent="-342900">
              <a:buFont typeface="+mj-lt"/>
              <a:buAutoNum type="arabicPeriod" startAt="2"/>
            </a:pPr>
            <a:endParaRPr lang="en-US" dirty="0" smtClean="0"/>
          </a:p>
          <a:p>
            <a:pPr marL="845820" lvl="1" indent="-342900">
              <a:buFont typeface="+mj-lt"/>
              <a:buAutoNum type="arabicPeriod" startAt="2"/>
            </a:pP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0157" y="3885856"/>
            <a:ext cx="4114800" cy="300228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8028" y="1663372"/>
            <a:ext cx="3771900" cy="275209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6106" y="1663372"/>
            <a:ext cx="3771900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341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3ABDBDF-C7C2-4F3C-A3ED-21C3D5912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Distance Between Two Time Series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7BFA705C-EC40-4B4E-90F6-C85BC9C3F2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pPr marL="502920" lvl="1" indent="0">
              <a:buNone/>
            </a:pPr>
            <a:endParaRPr lang="en-US" dirty="0" smtClean="0"/>
          </a:p>
          <a:p>
            <a:endParaRPr lang="en-US" sz="2800" dirty="0"/>
          </a:p>
          <a:p>
            <a:endParaRPr lang="en-US" sz="2800" dirty="0" smtClean="0"/>
          </a:p>
          <a:p>
            <a:endParaRPr lang="en-US" sz="2800" dirty="0"/>
          </a:p>
          <a:p>
            <a:endParaRPr lang="en-US" sz="2800" dirty="0" smtClean="0"/>
          </a:p>
          <a:p>
            <a:endParaRPr lang="en-US" sz="3000" dirty="0" smtClean="0"/>
          </a:p>
          <a:p>
            <a:pPr marL="502920" lvl="1" indent="0">
              <a:buNone/>
            </a:pPr>
            <a:endParaRPr lang="en-US" dirty="0"/>
          </a:p>
          <a:p>
            <a:pPr marL="502920" lvl="1" indent="0">
              <a:buNone/>
            </a:pP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8" t="2587" r="3234" b="5762"/>
          <a:stretch/>
        </p:blipFill>
        <p:spPr>
          <a:xfrm>
            <a:off x="4637963" y="2015618"/>
            <a:ext cx="5777810" cy="396913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8339" y="864108"/>
            <a:ext cx="4337058" cy="86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671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FE9C374-4423-43C5-A17D-2CE5F1E2A9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Distance between Time Series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EB38EF36-E3B2-4795-9951-2648060054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b="1" dirty="0" smtClean="0"/>
              <a:t>Correlation Distance may be a better idea! </a:t>
            </a:r>
            <a:endParaRPr lang="en-US" sz="2800" b="1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3348" y="1353083"/>
            <a:ext cx="5486400" cy="1079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3668" y="2617201"/>
            <a:ext cx="5445760" cy="384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926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FE9C374-4423-43C5-A17D-2CE5F1E2A9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 124 stocks Data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EB38EF36-E3B2-4795-9951-2648060054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endParaRPr lang="en-US" dirty="0" smtClean="0"/>
          </a:p>
        </p:txBody>
      </p:sp>
      <p:pic>
        <p:nvPicPr>
          <p:cNvPr id="7" name="Content Placehold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0184" y="864108"/>
            <a:ext cx="6533367" cy="512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445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FE9C374-4423-43C5-A17D-2CE5F1E2A9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Year Data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EB38EF36-E3B2-4795-9951-2648060054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endParaRPr lang="en-US" dirty="0" smtClean="0"/>
          </a:p>
        </p:txBody>
      </p:sp>
      <p:pic>
        <p:nvPicPr>
          <p:cNvPr id="5" name="Content Placehold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0184" y="864108"/>
            <a:ext cx="6533367" cy="512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440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Oct. 2016 ~</a:t>
            </a:r>
            <a:br>
              <a:rPr lang="en-US" dirty="0" smtClean="0"/>
            </a:br>
            <a:r>
              <a:rPr lang="en-US" dirty="0" smtClean="0"/>
              <a:t>Dec. 2016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1660" y="864108"/>
            <a:ext cx="6630416" cy="5197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930995"/>
      </p:ext>
    </p:extLst>
  </p:cSld>
  <p:clrMapOvr>
    <a:masterClrMapping/>
  </p:clrMapOvr>
</p:sld>
</file>

<file path=ppt/theme/theme1.xml><?xml version="1.0" encoding="utf-8"?>
<a:theme xmlns:a="http://schemas.openxmlformats.org/drawingml/2006/main" name="Frame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Frame</Template>
  <TotalTime>2936</TotalTime>
  <Words>91</Words>
  <Application>Microsoft Macintosh PowerPoint</Application>
  <PresentationFormat>Widescreen</PresentationFormat>
  <Paragraphs>82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Calibri</vt:lpstr>
      <vt:lpstr>Corbel</vt:lpstr>
      <vt:lpstr>Wingdings</vt:lpstr>
      <vt:lpstr>Wingdings 2</vt:lpstr>
      <vt:lpstr>Frame</vt:lpstr>
      <vt:lpstr>K-means</vt:lpstr>
      <vt:lpstr>Definition for (Dis)similarity</vt:lpstr>
      <vt:lpstr>K-means Algorithm </vt:lpstr>
      <vt:lpstr> Finding the best k  </vt:lpstr>
      <vt:lpstr>Distance Between Two Time Series</vt:lpstr>
      <vt:lpstr>Distance between Time Series </vt:lpstr>
      <vt:lpstr>All 124 stocks Data</vt:lpstr>
      <vt:lpstr>One Year Data</vt:lpstr>
      <vt:lpstr>Oct. 2016 ~ Dec. 2016</vt:lpstr>
      <vt:lpstr>Jan. 2017 ~ Mar. 2017</vt:lpstr>
      <vt:lpstr>Apr. 2017 ~  Jun. 2017</vt:lpstr>
      <vt:lpstr>Jul. 2017 ~ Sep. 2017</vt:lpstr>
    </vt:vector>
  </TitlesOfParts>
  <Company/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Time Series Clustering with R</dc:title>
  <dc:creator>Yin-Ting Chou</dc:creator>
  <cp:lastModifiedBy>Yin-Ting Chou</cp:lastModifiedBy>
  <cp:revision>84</cp:revision>
  <cp:lastPrinted>2017-10-11T15:13:07Z</cp:lastPrinted>
  <dcterms:created xsi:type="dcterms:W3CDTF">2017-10-09T01:47:08Z</dcterms:created>
  <dcterms:modified xsi:type="dcterms:W3CDTF">2017-10-19T03:55:36Z</dcterms:modified>
</cp:coreProperties>
</file>